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92681" y="427735"/>
            <a:ext cx="6973570" cy="8268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4135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Times New Roman"/>
                <a:cs typeface="Times New Roman"/>
              </a:rPr>
              <a:t>Retiree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Health</a:t>
            </a:r>
            <a:r>
              <a:rPr dirty="0" sz="2000" spc="-10" b="1">
                <a:latin typeface="Times New Roman"/>
                <a:cs typeface="Times New Roman"/>
              </a:rPr>
              <a:t> Insurance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Times New Roman"/>
              <a:cs typeface="Times New Roman"/>
            </a:endParaRPr>
          </a:p>
          <a:p>
            <a:pPr marL="64135">
              <a:lnSpc>
                <a:spcPct val="100000"/>
              </a:lnSpc>
            </a:pPr>
            <a:r>
              <a:rPr dirty="0" sz="2000" b="1">
                <a:latin typeface="Times New Roman"/>
                <a:cs typeface="Times New Roman"/>
              </a:rPr>
              <a:t>You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are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eligible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for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retiree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health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benefits</a:t>
            </a:r>
            <a:r>
              <a:rPr dirty="0" sz="2000" spc="-25" b="1">
                <a:latin typeface="Times New Roman"/>
                <a:cs typeface="Times New Roman"/>
              </a:rPr>
              <a:t> if:</a:t>
            </a:r>
            <a:endParaRPr sz="2000">
              <a:latin typeface="Times New Roman"/>
              <a:cs typeface="Times New Roman"/>
            </a:endParaRPr>
          </a:p>
          <a:p>
            <a:pPr marL="749935" indent="-229235">
              <a:lnSpc>
                <a:spcPct val="100000"/>
              </a:lnSpc>
              <a:spcBef>
                <a:spcPts val="1390"/>
              </a:spcBef>
              <a:buFont typeface="Symbol"/>
              <a:buChar char=""/>
              <a:tabLst>
                <a:tab pos="750570" algn="l"/>
              </a:tabLst>
            </a:pPr>
            <a:r>
              <a:rPr dirty="0" sz="2000">
                <a:latin typeface="Times New Roman"/>
                <a:cs typeface="Times New Roman"/>
              </a:rPr>
              <a:t>You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currently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participating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benefits</a:t>
            </a:r>
            <a:endParaRPr sz="2000">
              <a:latin typeface="Times New Roman"/>
              <a:cs typeface="Times New Roman"/>
            </a:endParaRPr>
          </a:p>
          <a:p>
            <a:pPr marL="749300" indent="-228600">
              <a:lnSpc>
                <a:spcPct val="100000"/>
              </a:lnSpc>
              <a:spcBef>
                <a:spcPts val="385"/>
              </a:spcBef>
              <a:buFont typeface="Symbol"/>
              <a:buChar char=""/>
              <a:tabLst>
                <a:tab pos="749935" algn="l"/>
              </a:tabLst>
            </a:pPr>
            <a:r>
              <a:rPr dirty="0" sz="2000">
                <a:latin typeface="Times New Roman"/>
                <a:cs typeface="Times New Roman"/>
              </a:rPr>
              <a:t>Have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attained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least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10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years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service</a:t>
            </a:r>
            <a:endParaRPr sz="2000">
              <a:latin typeface="Times New Roman"/>
              <a:cs typeface="Times New Roman"/>
            </a:endParaRPr>
          </a:p>
          <a:p>
            <a:pPr marL="749300" indent="-229235">
              <a:lnSpc>
                <a:spcPct val="100000"/>
              </a:lnSpc>
              <a:spcBef>
                <a:spcPts val="395"/>
              </a:spcBef>
              <a:buFont typeface="Symbol"/>
              <a:buChar char=""/>
              <a:tabLst>
                <a:tab pos="749935" algn="l"/>
              </a:tabLst>
            </a:pPr>
            <a:r>
              <a:rPr dirty="0" sz="2000">
                <a:latin typeface="Times New Roman"/>
                <a:cs typeface="Times New Roman"/>
              </a:rPr>
              <a:t>Your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age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plus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service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must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equal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75</a:t>
            </a:r>
            <a:endParaRPr sz="2000">
              <a:latin typeface="Times New Roman"/>
              <a:cs typeface="Times New Roman"/>
            </a:endParaRPr>
          </a:p>
          <a:p>
            <a:pPr marL="749300" indent="-229235">
              <a:lnSpc>
                <a:spcPct val="100000"/>
              </a:lnSpc>
              <a:spcBef>
                <a:spcPts val="385"/>
              </a:spcBef>
              <a:buFont typeface="Symbol"/>
              <a:buChar char=""/>
              <a:tabLst>
                <a:tab pos="749935" algn="l"/>
              </a:tabLst>
            </a:pPr>
            <a:r>
              <a:rPr dirty="0" sz="2000">
                <a:latin typeface="Times New Roman"/>
                <a:cs typeface="Times New Roman"/>
              </a:rPr>
              <a:t>You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take a</a:t>
            </a:r>
            <a:r>
              <a:rPr dirty="0" sz="2000" spc="-10">
                <a:latin typeface="Times New Roman"/>
                <a:cs typeface="Times New Roman"/>
              </a:rPr>
              <a:t> bona-</a:t>
            </a:r>
            <a:r>
              <a:rPr dirty="0" sz="2000">
                <a:latin typeface="Times New Roman"/>
                <a:cs typeface="Times New Roman"/>
              </a:rPr>
              <a:t>fide</a:t>
            </a:r>
            <a:r>
              <a:rPr dirty="0" sz="2000" spc="-10">
                <a:latin typeface="Times New Roman"/>
                <a:cs typeface="Times New Roman"/>
              </a:rPr>
              <a:t> retirement</a:t>
            </a:r>
            <a:endParaRPr sz="2000">
              <a:latin typeface="Times New Roman"/>
              <a:cs typeface="Times New Roman"/>
            </a:endParaRPr>
          </a:p>
          <a:p>
            <a:pPr marL="749300" marR="208915" indent="-228600">
              <a:lnSpc>
                <a:spcPct val="110500"/>
              </a:lnSpc>
              <a:spcBef>
                <a:spcPts val="130"/>
              </a:spcBef>
              <a:buFont typeface="Symbol"/>
              <a:buChar char=""/>
              <a:tabLst>
                <a:tab pos="749935" algn="l"/>
              </a:tabLst>
            </a:pP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order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cover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spouse,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your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spouse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must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already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be </a:t>
            </a:r>
            <a:r>
              <a:rPr dirty="0" sz="2000">
                <a:latin typeface="Times New Roman"/>
                <a:cs typeface="Times New Roman"/>
              </a:rPr>
              <a:t>actively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enrolled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dependent</a:t>
            </a:r>
            <a:endParaRPr sz="20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1250"/>
              </a:spcBef>
            </a:pPr>
            <a:r>
              <a:rPr dirty="0" sz="2000" b="1">
                <a:latin typeface="Times New Roman"/>
                <a:cs typeface="Times New Roman"/>
              </a:rPr>
              <a:t>Retiree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Health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Insurance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ends:</a:t>
            </a:r>
            <a:endParaRPr sz="2000">
              <a:latin typeface="Times New Roman"/>
              <a:cs typeface="Times New Roman"/>
            </a:endParaRPr>
          </a:p>
          <a:p>
            <a:pPr marL="748665" indent="-229235">
              <a:lnSpc>
                <a:spcPct val="100000"/>
              </a:lnSpc>
              <a:spcBef>
                <a:spcPts val="1380"/>
              </a:spcBef>
              <a:buFont typeface="Symbol"/>
              <a:buChar char=""/>
              <a:tabLst>
                <a:tab pos="749300" algn="l"/>
              </a:tabLst>
            </a:pPr>
            <a:r>
              <a:rPr dirty="0" sz="2000">
                <a:latin typeface="Times New Roman"/>
                <a:cs typeface="Times New Roman"/>
              </a:rPr>
              <a:t>At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age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65</a:t>
            </a:r>
            <a:endParaRPr sz="2000">
              <a:latin typeface="Times New Roman"/>
              <a:cs typeface="Times New Roman"/>
            </a:endParaRPr>
          </a:p>
          <a:p>
            <a:pPr marL="749935" marR="55880" indent="-229870">
              <a:lnSpc>
                <a:spcPct val="110000"/>
              </a:lnSpc>
              <a:spcBef>
                <a:spcPts val="155"/>
              </a:spcBef>
              <a:buFont typeface="Symbol"/>
              <a:buChar char=""/>
              <a:tabLst>
                <a:tab pos="749300" algn="l"/>
              </a:tabLst>
            </a:pP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payment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received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15</a:t>
            </a:r>
            <a:r>
              <a:rPr dirty="0" baseline="32051" sz="1950">
                <a:latin typeface="Times New Roman"/>
                <a:cs typeface="Times New Roman"/>
              </a:rPr>
              <a:t>th</a:t>
            </a:r>
            <a:r>
              <a:rPr dirty="0" baseline="32051" sz="1950" spc="2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4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month in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which </a:t>
            </a: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due</a:t>
            </a:r>
            <a:endParaRPr sz="2000">
              <a:latin typeface="Times New Roman"/>
              <a:cs typeface="Times New Roman"/>
            </a:endParaRPr>
          </a:p>
          <a:p>
            <a:pPr marL="64135">
              <a:lnSpc>
                <a:spcPct val="100000"/>
              </a:lnSpc>
              <a:spcBef>
                <a:spcPts val="1250"/>
              </a:spcBef>
            </a:pPr>
            <a:r>
              <a:rPr dirty="0" sz="2000" b="1">
                <a:latin typeface="Times New Roman"/>
                <a:cs typeface="Times New Roman"/>
              </a:rPr>
              <a:t>Plan </a:t>
            </a:r>
            <a:r>
              <a:rPr dirty="0" sz="2000" spc="-10" b="1">
                <a:latin typeface="Times New Roman"/>
                <a:cs typeface="Times New Roman"/>
              </a:rPr>
              <a:t>Information:</a:t>
            </a:r>
            <a:endParaRPr sz="2000">
              <a:latin typeface="Times New Roman"/>
              <a:cs typeface="Times New Roman"/>
            </a:endParaRPr>
          </a:p>
          <a:p>
            <a:pPr marL="521334" marR="128905">
              <a:lnSpc>
                <a:spcPct val="110200"/>
              </a:lnSpc>
              <a:spcBef>
                <a:spcPts val="990"/>
              </a:spcBef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plans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same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retirees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exception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that </a:t>
            </a:r>
            <a:r>
              <a:rPr dirty="0" sz="2000">
                <a:latin typeface="Times New Roman"/>
                <a:cs typeface="Times New Roman"/>
              </a:rPr>
              <a:t>retirees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receive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HCA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contribution.</a:t>
            </a:r>
            <a:r>
              <a:rPr dirty="0" sz="2000" spc="459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Retirees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will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be </a:t>
            </a:r>
            <a:r>
              <a:rPr dirty="0" sz="2000">
                <a:latin typeface="Times New Roman"/>
                <a:cs typeface="Times New Roman"/>
              </a:rPr>
              <a:t>responsible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claim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expenses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until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their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deductibles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met.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marL="521970" marR="331470">
              <a:lnSpc>
                <a:spcPct val="110500"/>
              </a:lnSpc>
            </a:pPr>
            <a:r>
              <a:rPr dirty="0" sz="2000" b="1">
                <a:latin typeface="Times New Roman"/>
                <a:cs typeface="Times New Roman"/>
              </a:rPr>
              <a:t>*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Township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contributes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$300/month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towards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retiree </a:t>
            </a:r>
            <a:r>
              <a:rPr dirty="0" sz="2000" b="1">
                <a:latin typeface="Times New Roman"/>
                <a:cs typeface="Times New Roman"/>
              </a:rPr>
              <a:t>health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premiums.</a:t>
            </a:r>
            <a:endParaRPr sz="2000">
              <a:latin typeface="Times New Roman"/>
              <a:cs typeface="Times New Roman"/>
            </a:endParaRPr>
          </a:p>
          <a:p>
            <a:pPr marL="64769">
              <a:lnSpc>
                <a:spcPct val="100000"/>
              </a:lnSpc>
              <a:spcBef>
                <a:spcPts val="1235"/>
              </a:spcBef>
            </a:pPr>
            <a:r>
              <a:rPr dirty="0" sz="2000" b="1">
                <a:latin typeface="Times New Roman"/>
                <a:cs typeface="Times New Roman"/>
              </a:rPr>
              <a:t>Additional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Information:</a:t>
            </a:r>
            <a:endParaRPr sz="2000">
              <a:latin typeface="Times New Roman"/>
              <a:cs typeface="Times New Roman"/>
            </a:endParaRPr>
          </a:p>
          <a:p>
            <a:pPr marL="64769">
              <a:lnSpc>
                <a:spcPct val="100000"/>
              </a:lnSpc>
              <a:spcBef>
                <a:spcPts val="1245"/>
              </a:spcBef>
            </a:pPr>
            <a:r>
              <a:rPr dirty="0" sz="2000">
                <a:latin typeface="Times New Roman"/>
                <a:cs typeface="Times New Roman"/>
              </a:rPr>
              <a:t>Benefits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Help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Line: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1-866-440-</a:t>
            </a:r>
            <a:r>
              <a:rPr dirty="0" sz="2000">
                <a:latin typeface="Times New Roman"/>
                <a:cs typeface="Times New Roman"/>
              </a:rPr>
              <a:t>5520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Lori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Dunn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281-210-</a:t>
            </a:r>
            <a:r>
              <a:rPr dirty="0" sz="2000" spc="-20">
                <a:latin typeface="Times New Roman"/>
                <a:cs typeface="Times New Roman"/>
              </a:rPr>
              <a:t>3822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881888"/>
            <a:ext cx="5667375" cy="41478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Current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costs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retiree</a:t>
            </a:r>
            <a:r>
              <a:rPr dirty="0" sz="2500" spc="-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 spc="-10">
                <a:solidFill>
                  <a:srgbClr val="333333"/>
                </a:solidFill>
                <a:latin typeface="Times New Roman"/>
                <a:cs typeface="Times New Roman"/>
              </a:rPr>
              <a:t>benefits:</a:t>
            </a:r>
            <a:endParaRPr sz="2500">
              <a:latin typeface="Times New Roman"/>
              <a:cs typeface="Times New Roman"/>
            </a:endParaRPr>
          </a:p>
          <a:p>
            <a:pPr marL="548640" marR="5080">
              <a:lnSpc>
                <a:spcPct val="110300"/>
              </a:lnSpc>
              <a:spcBef>
                <a:spcPts val="2425"/>
              </a:spcBef>
            </a:pP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Employee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Only</a:t>
            </a:r>
            <a:r>
              <a:rPr dirty="0" sz="2500" spc="-6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Medical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-</a:t>
            </a:r>
            <a:r>
              <a:rPr dirty="0" sz="2500" spc="-7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$432.25</a:t>
            </a:r>
            <a:r>
              <a:rPr dirty="0" sz="2500" spc="-50">
                <a:solidFill>
                  <a:srgbClr val="333333"/>
                </a:solidFill>
                <a:latin typeface="Times New Roman"/>
                <a:cs typeface="Times New Roman"/>
              </a:rPr>
              <a:t> *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Employee</a:t>
            </a:r>
            <a:r>
              <a:rPr dirty="0" sz="2500" spc="-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Only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Dental</a:t>
            </a:r>
            <a:r>
              <a:rPr dirty="0" sz="2500" spc="-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-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 spc="-10">
                <a:solidFill>
                  <a:srgbClr val="333333"/>
                </a:solidFill>
                <a:latin typeface="Times New Roman"/>
                <a:cs typeface="Times New Roman"/>
              </a:rPr>
              <a:t>$37.38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Employee</a:t>
            </a:r>
            <a:r>
              <a:rPr dirty="0" sz="2500" spc="-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Only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Vision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-</a:t>
            </a:r>
            <a:r>
              <a:rPr dirty="0" sz="2500" spc="-6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 spc="-10">
                <a:solidFill>
                  <a:srgbClr val="333333"/>
                </a:solidFill>
                <a:latin typeface="Times New Roman"/>
                <a:cs typeface="Times New Roman"/>
              </a:rPr>
              <a:t>$7.58 Employee/Spouse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Medical</a:t>
            </a:r>
            <a:r>
              <a:rPr dirty="0" sz="2500" spc="-4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-</a:t>
            </a:r>
            <a:r>
              <a:rPr dirty="0" sz="2500" spc="-4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$1192.41</a:t>
            </a:r>
            <a:r>
              <a:rPr dirty="0" sz="2500" spc="-50">
                <a:solidFill>
                  <a:srgbClr val="333333"/>
                </a:solidFill>
                <a:latin typeface="Times New Roman"/>
                <a:cs typeface="Times New Roman"/>
              </a:rPr>
              <a:t> * </a:t>
            </a:r>
            <a:r>
              <a:rPr dirty="0" sz="2500" spc="-10">
                <a:solidFill>
                  <a:srgbClr val="333333"/>
                </a:solidFill>
                <a:latin typeface="Times New Roman"/>
                <a:cs typeface="Times New Roman"/>
              </a:rPr>
              <a:t>Employee/Spouse</a:t>
            </a:r>
            <a:r>
              <a:rPr dirty="0" sz="2500" spc="-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Dental</a:t>
            </a:r>
            <a:r>
              <a:rPr dirty="0" sz="2500" spc="-3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-</a:t>
            </a:r>
            <a:r>
              <a:rPr dirty="0" sz="2500" spc="-4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 spc="-10">
                <a:solidFill>
                  <a:srgbClr val="333333"/>
                </a:solidFill>
                <a:latin typeface="Times New Roman"/>
                <a:cs typeface="Times New Roman"/>
              </a:rPr>
              <a:t>$68.34 Employee/Spouse</a:t>
            </a:r>
            <a:r>
              <a:rPr dirty="0" sz="2500" spc="-3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Vision</a:t>
            </a:r>
            <a:r>
              <a:rPr dirty="0" sz="2500" spc="-3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-</a:t>
            </a:r>
            <a:r>
              <a:rPr dirty="0" sz="2500" spc="-4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 spc="-10">
                <a:solidFill>
                  <a:srgbClr val="333333"/>
                </a:solidFill>
                <a:latin typeface="Times New Roman"/>
                <a:cs typeface="Times New Roman"/>
              </a:rPr>
              <a:t>$14.32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29565" algn="l"/>
              </a:tabLst>
            </a:pPr>
            <a:r>
              <a:rPr dirty="0" sz="2500" spc="-50">
                <a:solidFill>
                  <a:srgbClr val="333333"/>
                </a:solidFill>
                <a:latin typeface="Times New Roman"/>
                <a:cs typeface="Times New Roman"/>
              </a:rPr>
              <a:t>*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	Includes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dirty="0" sz="2500" spc="-7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$300</a:t>
            </a:r>
            <a:r>
              <a:rPr dirty="0" sz="2500" spc="-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>
                <a:solidFill>
                  <a:srgbClr val="333333"/>
                </a:solidFill>
                <a:latin typeface="Times New Roman"/>
                <a:cs typeface="Times New Roman"/>
              </a:rPr>
              <a:t>Township</a:t>
            </a:r>
            <a:r>
              <a:rPr dirty="0" sz="2500" spc="-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2500" spc="-10">
                <a:solidFill>
                  <a:srgbClr val="333333"/>
                </a:solidFill>
                <a:latin typeface="Times New Roman"/>
                <a:cs typeface="Times New Roman"/>
              </a:rPr>
              <a:t>contribution.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Lori Dunn</dc:creator>
  <dcterms:created xsi:type="dcterms:W3CDTF">2022-04-21T14:56:23Z</dcterms:created>
  <dcterms:modified xsi:type="dcterms:W3CDTF">2022-04-21T14:56:23Z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2022-04-20T00:00:00Z</vt:filetime>
  </property>
  <property fmtid="{D5CDD505-2E9C-101B-9397-08002B2CF9AE}" pid="3" name="Creator">
    <vt:lpwstr>Acrobat PDFMaker 22 for Word</vt:lpwstr>
  </property>
  <property fmtid="{D5CDD505-2E9C-101B-9397-08002B2CF9AE}" pid="4" name="LastSaved">
    <vt:filetime>2022-04-21T00:00:00Z</vt:filetime>
  </property>
</Properties>
</file>